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8288000" cy="10287000"/>
  <p:notesSz cx="6858000" cy="9144000"/>
  <p:embeddedFontLst>
    <p:embeddedFont>
      <p:font typeface="Roboto" panose="02000000000000000000" pitchFamily="2" charset="0"/>
      <p:regular r:id="rId15"/>
      <p:bold r:id="rId16"/>
      <p:italic r:id="rId17"/>
      <p:boldItalic r:id="rId18"/>
    </p:embeddedFont>
    <p:embeddedFont>
      <p:font typeface="Roboto Bold" panose="02000000000000000000" pitchFamily="2" charset="0"/>
      <p:regular r:id="rId19"/>
      <p:bold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A3947E-7D2C-981C-E767-69753DCDC45A}" v="25" dt="2026-07-09T16:03:46.4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4.fntdata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5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laven Lee" userId="S::slavenl@missoulapubliclibrary.org::7d5699e6-6f21-459a-a645-7c26a5c4f9de" providerId="AD" clId="Web-{2FA3947E-7D2C-981C-E767-69753DCDC45A}"/>
    <pc:docChg chg="modSld">
      <pc:chgData name="Slaven Lee" userId="S::slavenl@missoulapubliclibrary.org::7d5699e6-6f21-459a-a645-7c26a5c4f9de" providerId="AD" clId="Web-{2FA3947E-7D2C-981C-E767-69753DCDC45A}" dt="2026-07-09T16:03:46.461" v="117" actId="20577"/>
      <pc:docMkLst>
        <pc:docMk/>
      </pc:docMkLst>
      <pc:sldChg chg="modSp">
        <pc:chgData name="Slaven Lee" userId="S::slavenl@missoulapubliclibrary.org::7d5699e6-6f21-459a-a645-7c26a5c4f9de" providerId="AD" clId="Web-{2FA3947E-7D2C-981C-E767-69753DCDC45A}" dt="2026-07-09T16:03:46.461" v="117" actId="20577"/>
        <pc:sldMkLst>
          <pc:docMk/>
          <pc:sldMk cId="0" sldId="256"/>
        </pc:sldMkLst>
        <pc:spChg chg="mod">
          <ac:chgData name="Slaven Lee" userId="S::slavenl@missoulapubliclibrary.org::7d5699e6-6f21-459a-a645-7c26a5c4f9de" providerId="AD" clId="Web-{2FA3947E-7D2C-981C-E767-69753DCDC45A}" dt="2026-07-09T16:03:46.461" v="117" actId="20577"/>
          <ac:spMkLst>
            <pc:docMk/>
            <pc:sldMk cId="0" sldId="256"/>
            <ac:spMk id="6" creationId="{00000000-0000-0000-0000-000000000000}"/>
          </ac:spMkLst>
        </pc:spChg>
      </pc:sldChg>
      <pc:sldChg chg="modSp modNotes">
        <pc:chgData name="Slaven Lee" userId="S::slavenl@missoulapubliclibrary.org::7d5699e6-6f21-459a-a645-7c26a5c4f9de" providerId="AD" clId="Web-{2FA3947E-7D2C-981C-E767-69753DCDC45A}" dt="2026-07-09T16:03:18.523" v="114"/>
        <pc:sldMkLst>
          <pc:docMk/>
          <pc:sldMk cId="0" sldId="261"/>
        </pc:sldMkLst>
        <pc:spChg chg="mod">
          <ac:chgData name="Slaven Lee" userId="S::slavenl@missoulapubliclibrary.org::7d5699e6-6f21-459a-a645-7c26a5c4f9de" providerId="AD" clId="Web-{2FA3947E-7D2C-981C-E767-69753DCDC45A}" dt="2026-07-09T16:02:05.524" v="10" actId="20577"/>
          <ac:spMkLst>
            <pc:docMk/>
            <pc:sldMk cId="0" sldId="261"/>
            <ac:spMk id="9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CED47D-C77A-4B62-A8D0-528DA41983D8}" type="datetimeFigureOut">
              <a:t>7/9/2026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FE243-749C-4C33-8699-B274C784198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44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Living Roof </a:t>
            </a:r>
            <a:r>
              <a:rPr lang="en-US">
                <a:ea typeface="Calibri"/>
                <a:cs typeface="Calibri"/>
              </a:rPr>
              <a:t>funding</a:t>
            </a:r>
            <a:r>
              <a:rPr lang="en-US" dirty="0">
                <a:ea typeface="Calibri"/>
                <a:cs typeface="Calibri"/>
              </a:rPr>
              <a:t>: The Montana Conservation Commi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ssion</a:t>
            </a:r>
            <a:r>
              <a:rPr lang="en-US" dirty="0">
                <a:ea typeface="Calibri"/>
                <a:cs typeface="Calibri"/>
              </a:rPr>
              <a:t> appropriated 1.1M of EPA funds, the Library Foundation, County, and City (TIF funds) also made contributions.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FE243-749C-4C33-8699-B274C7841981}" type="slidenum"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109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12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5724" y="0"/>
                  </a:moveTo>
                  <a:lnTo>
                    <a:pt x="4269002" y="0"/>
                  </a:lnTo>
                  <a:cubicBezTo>
                    <a:pt x="4272163" y="0"/>
                    <a:pt x="4274726" y="2563"/>
                    <a:pt x="4274726" y="5724"/>
                  </a:cubicBezTo>
                  <a:lnTo>
                    <a:pt x="4274726" y="2161743"/>
                  </a:lnTo>
                  <a:cubicBezTo>
                    <a:pt x="4274726" y="2164904"/>
                    <a:pt x="4272163" y="2167467"/>
                    <a:pt x="4269002" y="2167467"/>
                  </a:cubicBezTo>
                  <a:lnTo>
                    <a:pt x="5724" y="2167467"/>
                  </a:lnTo>
                  <a:cubicBezTo>
                    <a:pt x="2563" y="2167467"/>
                    <a:pt x="0" y="2164904"/>
                    <a:pt x="0" y="2161743"/>
                  </a:cubicBezTo>
                  <a:lnTo>
                    <a:pt x="0" y="5724"/>
                  </a:lnTo>
                  <a:cubicBezTo>
                    <a:pt x="0" y="2563"/>
                    <a:pt x="2563" y="0"/>
                    <a:pt x="5724" y="0"/>
                  </a:cubicBezTo>
                  <a:close/>
                </a:path>
              </a:pathLst>
            </a:custGeom>
            <a:ln w="38100" cap="sq">
              <a:solidFill>
                <a:srgbClr val="344653"/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274726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7484820" y="1737919"/>
            <a:ext cx="3318360" cy="3639732"/>
          </a:xfrm>
          <a:custGeom>
            <a:avLst/>
            <a:gdLst/>
            <a:ahLst/>
            <a:cxnLst/>
            <a:rect l="l" t="t" r="r" b="b"/>
            <a:pathLst>
              <a:path w="3318360" h="3639732">
                <a:moveTo>
                  <a:pt x="0" y="0"/>
                </a:moveTo>
                <a:lnTo>
                  <a:pt x="3318360" y="0"/>
                </a:lnTo>
                <a:lnTo>
                  <a:pt x="3318360" y="3639732"/>
                </a:lnTo>
                <a:lnTo>
                  <a:pt x="0" y="36397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874933" y="5791071"/>
            <a:ext cx="14538134" cy="1739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50" b="1" spc="1249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2026 STRATEGIC PLAN</a:t>
            </a:r>
          </a:p>
          <a:p>
            <a:pPr algn="ctr">
              <a:lnSpc>
                <a:spcPts val="6999"/>
              </a:lnSpc>
            </a:pPr>
            <a:r>
              <a:rPr lang="en-US" sz="4999" b="1" spc="1249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UPDATE HIGHLIGHTS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834998" y="4621668"/>
            <a:ext cx="10740098" cy="8229600"/>
          </a:xfrm>
          <a:custGeom>
            <a:avLst/>
            <a:gdLst/>
            <a:ahLst/>
            <a:cxnLst/>
            <a:rect l="l" t="t" r="r" b="b"/>
            <a:pathLst>
              <a:path w="10740098" h="8229600">
                <a:moveTo>
                  <a:pt x="0" y="0"/>
                </a:moveTo>
                <a:lnTo>
                  <a:pt x="10740098" y="0"/>
                </a:lnTo>
                <a:lnTo>
                  <a:pt x="1074009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167851" y="-645665"/>
            <a:ext cx="9807779" cy="7515211"/>
          </a:xfrm>
          <a:custGeom>
            <a:avLst/>
            <a:gdLst/>
            <a:ahLst/>
            <a:cxnLst/>
            <a:rect l="l" t="t" r="r" b="b"/>
            <a:pathLst>
              <a:path w="9807779" h="7515211">
                <a:moveTo>
                  <a:pt x="0" y="0"/>
                </a:moveTo>
                <a:lnTo>
                  <a:pt x="9807779" y="0"/>
                </a:lnTo>
                <a:lnTo>
                  <a:pt x="9807779" y="7515211"/>
                </a:lnTo>
                <a:lnTo>
                  <a:pt x="0" y="75152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5000"/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9808985" y="1028700"/>
            <a:ext cx="7450315" cy="8208829"/>
            <a:chOff x="0" y="0"/>
            <a:chExt cx="5391821" cy="5940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391821" cy="5940760"/>
            </a:xfrm>
            <a:custGeom>
              <a:avLst/>
              <a:gdLst/>
              <a:ahLst/>
              <a:cxnLst/>
              <a:rect l="l" t="t" r="r" b="b"/>
              <a:pathLst>
                <a:path w="5391821" h="5940760">
                  <a:moveTo>
                    <a:pt x="97420" y="0"/>
                  </a:moveTo>
                  <a:lnTo>
                    <a:pt x="5294401" y="0"/>
                  </a:lnTo>
                  <a:cubicBezTo>
                    <a:pt x="5320238" y="0"/>
                    <a:pt x="5345018" y="10264"/>
                    <a:pt x="5363287" y="28534"/>
                  </a:cubicBezTo>
                  <a:cubicBezTo>
                    <a:pt x="5381557" y="46803"/>
                    <a:pt x="5391821" y="71582"/>
                    <a:pt x="5391821" y="97420"/>
                  </a:cubicBezTo>
                  <a:lnTo>
                    <a:pt x="5391821" y="5843341"/>
                  </a:lnTo>
                  <a:cubicBezTo>
                    <a:pt x="5391821" y="5869178"/>
                    <a:pt x="5381557" y="5893957"/>
                    <a:pt x="5363287" y="5912227"/>
                  </a:cubicBezTo>
                  <a:cubicBezTo>
                    <a:pt x="5345018" y="5930497"/>
                    <a:pt x="5320238" y="5940760"/>
                    <a:pt x="5294401" y="5940760"/>
                  </a:cubicBezTo>
                  <a:lnTo>
                    <a:pt x="97420" y="5940760"/>
                  </a:lnTo>
                  <a:cubicBezTo>
                    <a:pt x="43616" y="5940760"/>
                    <a:pt x="0" y="5897144"/>
                    <a:pt x="0" y="5843341"/>
                  </a:cubicBezTo>
                  <a:lnTo>
                    <a:pt x="0" y="97420"/>
                  </a:lnTo>
                  <a:cubicBezTo>
                    <a:pt x="0" y="43616"/>
                    <a:pt x="43616" y="0"/>
                    <a:pt x="97420" y="0"/>
                  </a:cubicBezTo>
                  <a:close/>
                </a:path>
              </a:pathLst>
            </a:custGeom>
            <a:blipFill>
              <a:blip r:embed="rId4"/>
              <a:stretch>
                <a:fillRect l="-23917" r="-72197"/>
              </a:stretch>
            </a:blipFill>
            <a:ln w="38100" cap="sq">
              <a:solidFill>
                <a:srgbClr val="344653"/>
              </a:solidFill>
              <a:prstDash val="solid"/>
              <a:miter/>
            </a:ln>
          </p:spPr>
        </p:sp>
      </p:grpSp>
      <p:grpSp>
        <p:nvGrpSpPr>
          <p:cNvPr id="6" name="Group 6"/>
          <p:cNvGrpSpPr/>
          <p:nvPr/>
        </p:nvGrpSpPr>
        <p:grpSpPr>
          <a:xfrm>
            <a:off x="1028700" y="1028700"/>
            <a:ext cx="8115300" cy="8208829"/>
            <a:chOff x="0" y="0"/>
            <a:chExt cx="2062635" cy="208640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062635" cy="2086407"/>
            </a:xfrm>
            <a:custGeom>
              <a:avLst/>
              <a:gdLst/>
              <a:ahLst/>
              <a:cxnLst/>
              <a:rect l="l" t="t" r="r" b="b"/>
              <a:pathLst>
                <a:path w="2062635" h="2086407">
                  <a:moveTo>
                    <a:pt x="11448" y="0"/>
                  </a:moveTo>
                  <a:lnTo>
                    <a:pt x="2051187" y="0"/>
                  </a:lnTo>
                  <a:cubicBezTo>
                    <a:pt x="2054223" y="0"/>
                    <a:pt x="2057135" y="1206"/>
                    <a:pt x="2059282" y="3353"/>
                  </a:cubicBezTo>
                  <a:cubicBezTo>
                    <a:pt x="2061429" y="5500"/>
                    <a:pt x="2062635" y="8412"/>
                    <a:pt x="2062635" y="11448"/>
                  </a:cubicBezTo>
                  <a:lnTo>
                    <a:pt x="2062635" y="2074959"/>
                  </a:lnTo>
                  <a:cubicBezTo>
                    <a:pt x="2062635" y="2081281"/>
                    <a:pt x="2057509" y="2086407"/>
                    <a:pt x="2051187" y="2086407"/>
                  </a:cubicBezTo>
                  <a:lnTo>
                    <a:pt x="11448" y="2086407"/>
                  </a:lnTo>
                  <a:cubicBezTo>
                    <a:pt x="8412" y="2086407"/>
                    <a:pt x="5500" y="2085201"/>
                    <a:pt x="3353" y="2083054"/>
                  </a:cubicBezTo>
                  <a:cubicBezTo>
                    <a:pt x="1206" y="2080907"/>
                    <a:pt x="0" y="2077995"/>
                    <a:pt x="0" y="2074959"/>
                  </a:cubicBezTo>
                  <a:lnTo>
                    <a:pt x="0" y="11448"/>
                  </a:lnTo>
                  <a:cubicBezTo>
                    <a:pt x="0" y="8412"/>
                    <a:pt x="1206" y="5500"/>
                    <a:pt x="3353" y="3353"/>
                  </a:cubicBezTo>
                  <a:cubicBezTo>
                    <a:pt x="5500" y="1206"/>
                    <a:pt x="8412" y="0"/>
                    <a:pt x="11448" y="0"/>
                  </a:cubicBezTo>
                  <a:close/>
                </a:path>
              </a:pathLst>
            </a:custGeom>
            <a:solidFill>
              <a:srgbClr val="F7F7F6"/>
            </a:solidFill>
            <a:ln w="38100" cap="sq">
              <a:solidFill>
                <a:srgbClr val="344653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062635" cy="2124507"/>
            </a:xfrm>
            <a:prstGeom prst="rect">
              <a:avLst/>
            </a:prstGeom>
          </p:spPr>
          <p:txBody>
            <a:bodyPr lIns="52640" tIns="52640" rIns="52640" bIns="52640" rtlCol="0" anchor="ctr"/>
            <a:lstStyle/>
            <a:p>
              <a:pPr algn="ctr">
                <a:lnSpc>
                  <a:spcPts val="2277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rot="5400000">
            <a:off x="1516076" y="4413345"/>
            <a:ext cx="295972" cy="256150"/>
          </a:xfrm>
          <a:custGeom>
            <a:avLst/>
            <a:gdLst/>
            <a:ahLst/>
            <a:cxnLst/>
            <a:rect l="l" t="t" r="r" b="b"/>
            <a:pathLst>
              <a:path w="295972" h="256150">
                <a:moveTo>
                  <a:pt x="0" y="0"/>
                </a:moveTo>
                <a:lnTo>
                  <a:pt x="295972" y="0"/>
                </a:lnTo>
                <a:lnTo>
                  <a:pt x="295972" y="256150"/>
                </a:lnTo>
                <a:lnTo>
                  <a:pt x="0" y="25615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046451" y="4178836"/>
            <a:ext cx="6402115" cy="4490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More than just a building and its branches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A community resource people use every day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Easy access to information, learning, and connection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Value that reaches beyond the library’s walls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535987" y="1716713"/>
            <a:ext cx="6103941" cy="2229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29"/>
              </a:lnSpc>
            </a:pPr>
            <a:r>
              <a:rPr lang="en-US" sz="5299" b="1" spc="84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WHY THE LIBRARY MATTERS IN DAILY LIFE</a:t>
            </a:r>
          </a:p>
        </p:txBody>
      </p:sp>
      <p:sp>
        <p:nvSpPr>
          <p:cNvPr id="12" name="Freeform 12"/>
          <p:cNvSpPr/>
          <p:nvPr/>
        </p:nvSpPr>
        <p:spPr>
          <a:xfrm rot="5400000">
            <a:off x="1516076" y="5533512"/>
            <a:ext cx="295972" cy="256150"/>
          </a:xfrm>
          <a:custGeom>
            <a:avLst/>
            <a:gdLst/>
            <a:ahLst/>
            <a:cxnLst/>
            <a:rect l="l" t="t" r="r" b="b"/>
            <a:pathLst>
              <a:path w="295972" h="256150">
                <a:moveTo>
                  <a:pt x="0" y="0"/>
                </a:moveTo>
                <a:lnTo>
                  <a:pt x="295972" y="0"/>
                </a:lnTo>
                <a:lnTo>
                  <a:pt x="295972" y="256150"/>
                </a:lnTo>
                <a:lnTo>
                  <a:pt x="0" y="25615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5400000">
            <a:off x="1516076" y="6653680"/>
            <a:ext cx="295972" cy="256150"/>
          </a:xfrm>
          <a:custGeom>
            <a:avLst/>
            <a:gdLst/>
            <a:ahLst/>
            <a:cxnLst/>
            <a:rect l="l" t="t" r="r" b="b"/>
            <a:pathLst>
              <a:path w="295972" h="256150">
                <a:moveTo>
                  <a:pt x="0" y="0"/>
                </a:moveTo>
                <a:lnTo>
                  <a:pt x="295972" y="0"/>
                </a:lnTo>
                <a:lnTo>
                  <a:pt x="295972" y="256150"/>
                </a:lnTo>
                <a:lnTo>
                  <a:pt x="0" y="25615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5400000">
            <a:off x="1516076" y="7778326"/>
            <a:ext cx="295972" cy="256150"/>
          </a:xfrm>
          <a:custGeom>
            <a:avLst/>
            <a:gdLst/>
            <a:ahLst/>
            <a:cxnLst/>
            <a:rect l="l" t="t" r="r" b="b"/>
            <a:pathLst>
              <a:path w="295972" h="256150">
                <a:moveTo>
                  <a:pt x="0" y="0"/>
                </a:moveTo>
                <a:lnTo>
                  <a:pt x="295972" y="0"/>
                </a:lnTo>
                <a:lnTo>
                  <a:pt x="295972" y="256150"/>
                </a:lnTo>
                <a:lnTo>
                  <a:pt x="0" y="25615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700000">
            <a:off x="-2951549" y="4565658"/>
            <a:ext cx="10740098" cy="8229600"/>
          </a:xfrm>
          <a:custGeom>
            <a:avLst/>
            <a:gdLst/>
            <a:ahLst/>
            <a:cxnLst/>
            <a:rect l="l" t="t" r="r" b="b"/>
            <a:pathLst>
              <a:path w="10740098" h="8229600">
                <a:moveTo>
                  <a:pt x="0" y="0"/>
                </a:moveTo>
                <a:lnTo>
                  <a:pt x="10740098" y="0"/>
                </a:lnTo>
                <a:lnTo>
                  <a:pt x="1074009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5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870323">
            <a:off x="9282722" y="-290932"/>
            <a:ext cx="9807779" cy="7515211"/>
          </a:xfrm>
          <a:custGeom>
            <a:avLst/>
            <a:gdLst/>
            <a:ahLst/>
            <a:cxnLst/>
            <a:rect l="l" t="t" r="r" b="b"/>
            <a:pathLst>
              <a:path w="9807779" h="7515211">
                <a:moveTo>
                  <a:pt x="0" y="0"/>
                </a:moveTo>
                <a:lnTo>
                  <a:pt x="9807779" y="0"/>
                </a:lnTo>
                <a:lnTo>
                  <a:pt x="9807779" y="7515210"/>
                </a:lnTo>
                <a:lnTo>
                  <a:pt x="0" y="75152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028700" y="1028700"/>
            <a:ext cx="7469167" cy="8229600"/>
            <a:chOff x="0" y="0"/>
            <a:chExt cx="5391821" cy="5940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391821" cy="5940760"/>
            </a:xfrm>
            <a:custGeom>
              <a:avLst/>
              <a:gdLst/>
              <a:ahLst/>
              <a:cxnLst/>
              <a:rect l="l" t="t" r="r" b="b"/>
              <a:pathLst>
                <a:path w="5391821" h="5940760">
                  <a:moveTo>
                    <a:pt x="97174" y="0"/>
                  </a:moveTo>
                  <a:lnTo>
                    <a:pt x="5294647" y="0"/>
                  </a:lnTo>
                  <a:cubicBezTo>
                    <a:pt x="5320419" y="0"/>
                    <a:pt x="5345136" y="10238"/>
                    <a:pt x="5363359" y="28462"/>
                  </a:cubicBezTo>
                  <a:cubicBezTo>
                    <a:pt x="5381583" y="46685"/>
                    <a:pt x="5391821" y="71402"/>
                    <a:pt x="5391821" y="97174"/>
                  </a:cubicBezTo>
                  <a:lnTo>
                    <a:pt x="5391821" y="5843586"/>
                  </a:lnTo>
                  <a:cubicBezTo>
                    <a:pt x="5391821" y="5869358"/>
                    <a:pt x="5381583" y="5894075"/>
                    <a:pt x="5363359" y="5912299"/>
                  </a:cubicBezTo>
                  <a:cubicBezTo>
                    <a:pt x="5345136" y="5930523"/>
                    <a:pt x="5320419" y="5940760"/>
                    <a:pt x="5294647" y="5940760"/>
                  </a:cubicBezTo>
                  <a:lnTo>
                    <a:pt x="97174" y="5940760"/>
                  </a:lnTo>
                  <a:cubicBezTo>
                    <a:pt x="43506" y="5940760"/>
                    <a:pt x="0" y="5897254"/>
                    <a:pt x="0" y="5843586"/>
                  </a:cubicBezTo>
                  <a:lnTo>
                    <a:pt x="0" y="97174"/>
                  </a:lnTo>
                  <a:cubicBezTo>
                    <a:pt x="0" y="43506"/>
                    <a:pt x="43506" y="0"/>
                    <a:pt x="97174" y="0"/>
                  </a:cubicBezTo>
                  <a:close/>
                </a:path>
              </a:pathLst>
            </a:custGeom>
            <a:blipFill>
              <a:blip r:embed="rId4"/>
              <a:stretch>
                <a:fillRect l="-41884" r="-23387"/>
              </a:stretch>
            </a:blipFill>
            <a:ln w="38100" cap="sq">
              <a:solidFill>
                <a:srgbClr val="344653"/>
              </a:solidFill>
              <a:prstDash val="solid"/>
              <a:miter/>
            </a:ln>
          </p:spPr>
        </p:sp>
      </p:grpSp>
      <p:grpSp>
        <p:nvGrpSpPr>
          <p:cNvPr id="6" name="Group 6"/>
          <p:cNvGrpSpPr/>
          <p:nvPr/>
        </p:nvGrpSpPr>
        <p:grpSpPr>
          <a:xfrm>
            <a:off x="9125301" y="1028700"/>
            <a:ext cx="8133999" cy="8229600"/>
            <a:chOff x="0" y="0"/>
            <a:chExt cx="2062635" cy="208687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062635" cy="2086878"/>
            </a:xfrm>
            <a:custGeom>
              <a:avLst/>
              <a:gdLst/>
              <a:ahLst/>
              <a:cxnLst/>
              <a:rect l="l" t="t" r="r" b="b"/>
              <a:pathLst>
                <a:path w="2062635" h="2086878">
                  <a:moveTo>
                    <a:pt x="11422" y="0"/>
                  </a:moveTo>
                  <a:lnTo>
                    <a:pt x="2051213" y="0"/>
                  </a:lnTo>
                  <a:cubicBezTo>
                    <a:pt x="2054243" y="0"/>
                    <a:pt x="2057148" y="1203"/>
                    <a:pt x="2059290" y="3345"/>
                  </a:cubicBezTo>
                  <a:cubicBezTo>
                    <a:pt x="2061432" y="5487"/>
                    <a:pt x="2062635" y="8392"/>
                    <a:pt x="2062635" y="11422"/>
                  </a:cubicBezTo>
                  <a:lnTo>
                    <a:pt x="2062635" y="2075456"/>
                  </a:lnTo>
                  <a:cubicBezTo>
                    <a:pt x="2062635" y="2081764"/>
                    <a:pt x="2057521" y="2086878"/>
                    <a:pt x="2051213" y="2086878"/>
                  </a:cubicBezTo>
                  <a:lnTo>
                    <a:pt x="11422" y="2086878"/>
                  </a:lnTo>
                  <a:cubicBezTo>
                    <a:pt x="8392" y="2086878"/>
                    <a:pt x="5487" y="2085674"/>
                    <a:pt x="3345" y="2083532"/>
                  </a:cubicBezTo>
                  <a:cubicBezTo>
                    <a:pt x="1203" y="2081390"/>
                    <a:pt x="0" y="2078485"/>
                    <a:pt x="0" y="2075456"/>
                  </a:cubicBezTo>
                  <a:lnTo>
                    <a:pt x="0" y="11422"/>
                  </a:lnTo>
                  <a:cubicBezTo>
                    <a:pt x="0" y="8392"/>
                    <a:pt x="1203" y="5487"/>
                    <a:pt x="3345" y="3345"/>
                  </a:cubicBezTo>
                  <a:cubicBezTo>
                    <a:pt x="5487" y="1203"/>
                    <a:pt x="8392" y="0"/>
                    <a:pt x="11422" y="0"/>
                  </a:cubicBezTo>
                  <a:close/>
                </a:path>
              </a:pathLst>
            </a:custGeom>
            <a:solidFill>
              <a:srgbClr val="F7F7F6"/>
            </a:solidFill>
            <a:ln w="38100" cap="sq">
              <a:solidFill>
                <a:srgbClr val="344653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062635" cy="2124978"/>
            </a:xfrm>
            <a:prstGeom prst="rect">
              <a:avLst/>
            </a:prstGeom>
          </p:spPr>
          <p:txBody>
            <a:bodyPr lIns="52762" tIns="52762" rIns="52762" bIns="52762" rtlCol="0" anchor="ctr"/>
            <a:lstStyle/>
            <a:p>
              <a:pPr algn="ctr">
                <a:lnSpc>
                  <a:spcPts val="2277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rot="5400000">
            <a:off x="9613800" y="4421144"/>
            <a:ext cx="296653" cy="256740"/>
          </a:xfrm>
          <a:custGeom>
            <a:avLst/>
            <a:gdLst/>
            <a:ahLst/>
            <a:cxnLst/>
            <a:rect l="l" t="t" r="r" b="b"/>
            <a:pathLst>
              <a:path w="296653" h="256740">
                <a:moveTo>
                  <a:pt x="0" y="0"/>
                </a:moveTo>
                <a:lnTo>
                  <a:pt x="296654" y="0"/>
                </a:lnTo>
                <a:lnTo>
                  <a:pt x="296654" y="256740"/>
                </a:lnTo>
                <a:lnTo>
                  <a:pt x="0" y="2567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0145397" y="4186270"/>
            <a:ext cx="6655955" cy="4395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10"/>
              </a:lnSpc>
            </a:pPr>
            <a:r>
              <a:rPr lang="en-US" sz="3578" b="1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4,327</a:t>
            </a:r>
            <a:r>
              <a:rPr lang="en-US" sz="3578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 people served on the Bookmobile</a:t>
            </a:r>
          </a:p>
          <a:p>
            <a:pPr algn="l">
              <a:lnSpc>
                <a:spcPts val="5010"/>
              </a:lnSpc>
            </a:pPr>
            <a:r>
              <a:rPr lang="en-US" sz="3578" b="1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27,239</a:t>
            </a:r>
            <a:r>
              <a:rPr lang="en-US" sz="3578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 total program attendance</a:t>
            </a:r>
          </a:p>
          <a:p>
            <a:pPr algn="l">
              <a:lnSpc>
                <a:spcPts val="5010"/>
              </a:lnSpc>
            </a:pPr>
            <a:r>
              <a:rPr lang="en-US" sz="3578" b="1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22,398</a:t>
            </a:r>
            <a:r>
              <a:rPr lang="en-US" sz="3578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 database uses</a:t>
            </a:r>
          </a:p>
          <a:p>
            <a:pPr algn="l">
              <a:lnSpc>
                <a:spcPts val="5010"/>
              </a:lnSpc>
            </a:pPr>
            <a:r>
              <a:rPr lang="en-US" sz="3578" b="1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3,750</a:t>
            </a:r>
            <a:r>
              <a:rPr lang="en-US" sz="3578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 tech instruction attendance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633757" y="1727735"/>
            <a:ext cx="6401693" cy="2337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90"/>
              </a:lnSpc>
            </a:pPr>
            <a:r>
              <a:rPr lang="en-US" sz="5536" b="1" spc="88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HOW PEOPLE ARE USING THE LIBRARY</a:t>
            </a:r>
          </a:p>
        </p:txBody>
      </p:sp>
      <p:sp>
        <p:nvSpPr>
          <p:cNvPr id="12" name="Freeform 12"/>
          <p:cNvSpPr/>
          <p:nvPr/>
        </p:nvSpPr>
        <p:spPr>
          <a:xfrm rot="5400000">
            <a:off x="9613800" y="5642082"/>
            <a:ext cx="296653" cy="256740"/>
          </a:xfrm>
          <a:custGeom>
            <a:avLst/>
            <a:gdLst/>
            <a:ahLst/>
            <a:cxnLst/>
            <a:rect l="l" t="t" r="r" b="b"/>
            <a:pathLst>
              <a:path w="296653" h="256740">
                <a:moveTo>
                  <a:pt x="0" y="0"/>
                </a:moveTo>
                <a:lnTo>
                  <a:pt x="296654" y="0"/>
                </a:lnTo>
                <a:lnTo>
                  <a:pt x="296654" y="256740"/>
                </a:lnTo>
                <a:lnTo>
                  <a:pt x="0" y="2567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5400000">
            <a:off x="9613800" y="6894522"/>
            <a:ext cx="296653" cy="256740"/>
          </a:xfrm>
          <a:custGeom>
            <a:avLst/>
            <a:gdLst/>
            <a:ahLst/>
            <a:cxnLst/>
            <a:rect l="l" t="t" r="r" b="b"/>
            <a:pathLst>
              <a:path w="296653" h="256740">
                <a:moveTo>
                  <a:pt x="0" y="0"/>
                </a:moveTo>
                <a:lnTo>
                  <a:pt x="296654" y="0"/>
                </a:lnTo>
                <a:lnTo>
                  <a:pt x="296654" y="256740"/>
                </a:lnTo>
                <a:lnTo>
                  <a:pt x="0" y="2567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5400000">
            <a:off x="9613800" y="7542606"/>
            <a:ext cx="296653" cy="256740"/>
          </a:xfrm>
          <a:custGeom>
            <a:avLst/>
            <a:gdLst/>
            <a:ahLst/>
            <a:cxnLst/>
            <a:rect l="l" t="t" r="r" b="b"/>
            <a:pathLst>
              <a:path w="296653" h="256740">
                <a:moveTo>
                  <a:pt x="0" y="0"/>
                </a:moveTo>
                <a:lnTo>
                  <a:pt x="296654" y="0"/>
                </a:lnTo>
                <a:lnTo>
                  <a:pt x="296654" y="256741"/>
                </a:lnTo>
                <a:lnTo>
                  <a:pt x="0" y="25674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029694">
            <a:off x="-3509982" y="5256452"/>
            <a:ext cx="10740098" cy="8229600"/>
          </a:xfrm>
          <a:custGeom>
            <a:avLst/>
            <a:gdLst/>
            <a:ahLst/>
            <a:cxnLst/>
            <a:rect l="l" t="t" r="r" b="b"/>
            <a:pathLst>
              <a:path w="10740098" h="8229600">
                <a:moveTo>
                  <a:pt x="0" y="0"/>
                </a:moveTo>
                <a:lnTo>
                  <a:pt x="10740098" y="0"/>
                </a:lnTo>
                <a:lnTo>
                  <a:pt x="1074009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017845" y="-1224438"/>
            <a:ext cx="9807779" cy="7515211"/>
          </a:xfrm>
          <a:custGeom>
            <a:avLst/>
            <a:gdLst/>
            <a:ahLst/>
            <a:cxnLst/>
            <a:rect l="l" t="t" r="r" b="b"/>
            <a:pathLst>
              <a:path w="9807779" h="7515211">
                <a:moveTo>
                  <a:pt x="0" y="0"/>
                </a:moveTo>
                <a:lnTo>
                  <a:pt x="9807780" y="0"/>
                </a:lnTo>
                <a:lnTo>
                  <a:pt x="9807780" y="7515211"/>
                </a:lnTo>
                <a:lnTo>
                  <a:pt x="0" y="75152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5000"/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9808985" y="1049471"/>
            <a:ext cx="7450315" cy="8208829"/>
            <a:chOff x="0" y="0"/>
            <a:chExt cx="5391821" cy="5940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391821" cy="5940760"/>
            </a:xfrm>
            <a:custGeom>
              <a:avLst/>
              <a:gdLst/>
              <a:ahLst/>
              <a:cxnLst/>
              <a:rect l="l" t="t" r="r" b="b"/>
              <a:pathLst>
                <a:path w="5391821" h="5940760">
                  <a:moveTo>
                    <a:pt x="97420" y="0"/>
                  </a:moveTo>
                  <a:lnTo>
                    <a:pt x="5294401" y="0"/>
                  </a:lnTo>
                  <a:cubicBezTo>
                    <a:pt x="5320238" y="0"/>
                    <a:pt x="5345018" y="10264"/>
                    <a:pt x="5363287" y="28534"/>
                  </a:cubicBezTo>
                  <a:cubicBezTo>
                    <a:pt x="5381557" y="46803"/>
                    <a:pt x="5391821" y="71582"/>
                    <a:pt x="5391821" y="97420"/>
                  </a:cubicBezTo>
                  <a:lnTo>
                    <a:pt x="5391821" y="5843341"/>
                  </a:lnTo>
                  <a:cubicBezTo>
                    <a:pt x="5391821" y="5869178"/>
                    <a:pt x="5381557" y="5893957"/>
                    <a:pt x="5363287" y="5912227"/>
                  </a:cubicBezTo>
                  <a:cubicBezTo>
                    <a:pt x="5345018" y="5930497"/>
                    <a:pt x="5320238" y="5940760"/>
                    <a:pt x="5294401" y="5940760"/>
                  </a:cubicBezTo>
                  <a:lnTo>
                    <a:pt x="97420" y="5940760"/>
                  </a:lnTo>
                  <a:cubicBezTo>
                    <a:pt x="43616" y="5940760"/>
                    <a:pt x="0" y="5897144"/>
                    <a:pt x="0" y="5843341"/>
                  </a:cubicBezTo>
                  <a:lnTo>
                    <a:pt x="0" y="97420"/>
                  </a:lnTo>
                  <a:cubicBezTo>
                    <a:pt x="0" y="43616"/>
                    <a:pt x="43616" y="0"/>
                    <a:pt x="97420" y="0"/>
                  </a:cubicBezTo>
                  <a:close/>
                </a:path>
              </a:pathLst>
            </a:custGeom>
            <a:blipFill>
              <a:blip r:embed="rId4"/>
              <a:stretch>
                <a:fillRect l="-68717" t="-21701" r="-32786"/>
              </a:stretch>
            </a:blipFill>
            <a:ln w="38100" cap="sq">
              <a:solidFill>
                <a:srgbClr val="344653"/>
              </a:solidFill>
              <a:prstDash val="solid"/>
              <a:miter/>
            </a:ln>
          </p:spPr>
        </p:sp>
      </p:grpSp>
      <p:grpSp>
        <p:nvGrpSpPr>
          <p:cNvPr id="6" name="Group 6"/>
          <p:cNvGrpSpPr/>
          <p:nvPr/>
        </p:nvGrpSpPr>
        <p:grpSpPr>
          <a:xfrm>
            <a:off x="1028700" y="1028700"/>
            <a:ext cx="8470044" cy="8229600"/>
            <a:chOff x="0" y="0"/>
            <a:chExt cx="2062635" cy="200408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062635" cy="2004082"/>
            </a:xfrm>
            <a:custGeom>
              <a:avLst/>
              <a:gdLst/>
              <a:ahLst/>
              <a:cxnLst/>
              <a:rect l="l" t="t" r="r" b="b"/>
              <a:pathLst>
                <a:path w="2062635" h="2004082">
                  <a:moveTo>
                    <a:pt x="10968" y="0"/>
                  </a:moveTo>
                  <a:lnTo>
                    <a:pt x="2051667" y="0"/>
                  </a:lnTo>
                  <a:cubicBezTo>
                    <a:pt x="2054576" y="0"/>
                    <a:pt x="2057365" y="1156"/>
                    <a:pt x="2059422" y="3213"/>
                  </a:cubicBezTo>
                  <a:cubicBezTo>
                    <a:pt x="2061479" y="5270"/>
                    <a:pt x="2062635" y="8059"/>
                    <a:pt x="2062635" y="10968"/>
                  </a:cubicBezTo>
                  <a:lnTo>
                    <a:pt x="2062635" y="1993113"/>
                  </a:lnTo>
                  <a:cubicBezTo>
                    <a:pt x="2062635" y="1996022"/>
                    <a:pt x="2061479" y="1998812"/>
                    <a:pt x="2059422" y="2000869"/>
                  </a:cubicBezTo>
                  <a:cubicBezTo>
                    <a:pt x="2057365" y="2002926"/>
                    <a:pt x="2054576" y="2004082"/>
                    <a:pt x="2051667" y="2004082"/>
                  </a:cubicBezTo>
                  <a:lnTo>
                    <a:pt x="10968" y="2004082"/>
                  </a:lnTo>
                  <a:cubicBezTo>
                    <a:pt x="4911" y="2004082"/>
                    <a:pt x="0" y="1999171"/>
                    <a:pt x="0" y="1993113"/>
                  </a:cubicBezTo>
                  <a:lnTo>
                    <a:pt x="0" y="10968"/>
                  </a:lnTo>
                  <a:cubicBezTo>
                    <a:pt x="0" y="4911"/>
                    <a:pt x="4911" y="0"/>
                    <a:pt x="10968" y="0"/>
                  </a:cubicBezTo>
                  <a:close/>
                </a:path>
              </a:pathLst>
            </a:custGeom>
            <a:solidFill>
              <a:srgbClr val="F7F7F6"/>
            </a:solidFill>
            <a:ln w="38100" cap="sq">
              <a:solidFill>
                <a:srgbClr val="344653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062635" cy="2042182"/>
            </a:xfrm>
            <a:prstGeom prst="rect">
              <a:avLst/>
            </a:prstGeom>
          </p:spPr>
          <p:txBody>
            <a:bodyPr lIns="54942" tIns="54942" rIns="54942" bIns="54942" rtlCol="0" anchor="ctr"/>
            <a:lstStyle/>
            <a:p>
              <a:pPr algn="ctr">
                <a:lnSpc>
                  <a:spcPts val="2277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090939" y="4319869"/>
            <a:ext cx="6930937" cy="42344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79"/>
              </a:lnSpc>
            </a:pPr>
            <a:r>
              <a:rPr lang="en-US" sz="3413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98 offsite programs </a:t>
            </a:r>
          </a:p>
          <a:p>
            <a:pPr algn="l">
              <a:lnSpc>
                <a:spcPts val="4779"/>
              </a:lnSpc>
            </a:pPr>
            <a:r>
              <a:rPr lang="en-US" sz="3413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Bookmobile stops at Meadowlark, Travois Villages, and the Food Bank</a:t>
            </a:r>
          </a:p>
          <a:p>
            <a:pPr algn="l">
              <a:lnSpc>
                <a:spcPts val="4779"/>
              </a:lnSpc>
            </a:pPr>
            <a:r>
              <a:rPr lang="en-US" sz="3413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Partnerships with Big Sky DocShop, Chickadee Community Services, and the Jeanette Rankin Peace Center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558162" y="1754647"/>
            <a:ext cx="6666170" cy="2436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42"/>
              </a:lnSpc>
            </a:pPr>
            <a:r>
              <a:rPr lang="en-US" sz="5765" b="1" spc="92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LIBRARY ACCESS BEYOND THE BUILDING</a:t>
            </a:r>
          </a:p>
        </p:txBody>
      </p:sp>
      <p:sp>
        <p:nvSpPr>
          <p:cNvPr id="11" name="Freeform 11"/>
          <p:cNvSpPr/>
          <p:nvPr/>
        </p:nvSpPr>
        <p:spPr>
          <a:xfrm rot="5400000">
            <a:off x="1537381" y="5178857"/>
            <a:ext cx="308909" cy="267347"/>
          </a:xfrm>
          <a:custGeom>
            <a:avLst/>
            <a:gdLst/>
            <a:ahLst/>
            <a:cxnLst/>
            <a:rect l="l" t="t" r="r" b="b"/>
            <a:pathLst>
              <a:path w="308909" h="267347">
                <a:moveTo>
                  <a:pt x="0" y="0"/>
                </a:moveTo>
                <a:lnTo>
                  <a:pt x="308909" y="0"/>
                </a:lnTo>
                <a:lnTo>
                  <a:pt x="308909" y="267347"/>
                </a:lnTo>
                <a:lnTo>
                  <a:pt x="0" y="2673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400000">
            <a:off x="1557263" y="6391258"/>
            <a:ext cx="308909" cy="267347"/>
          </a:xfrm>
          <a:custGeom>
            <a:avLst/>
            <a:gdLst/>
            <a:ahLst/>
            <a:cxnLst/>
            <a:rect l="l" t="t" r="r" b="b"/>
            <a:pathLst>
              <a:path w="308909" h="267347">
                <a:moveTo>
                  <a:pt x="0" y="0"/>
                </a:moveTo>
                <a:lnTo>
                  <a:pt x="308910" y="0"/>
                </a:lnTo>
                <a:lnTo>
                  <a:pt x="308910" y="267347"/>
                </a:lnTo>
                <a:lnTo>
                  <a:pt x="0" y="2673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5400000">
            <a:off x="1537381" y="4511591"/>
            <a:ext cx="308909" cy="267347"/>
          </a:xfrm>
          <a:custGeom>
            <a:avLst/>
            <a:gdLst/>
            <a:ahLst/>
            <a:cxnLst/>
            <a:rect l="l" t="t" r="r" b="b"/>
            <a:pathLst>
              <a:path w="308909" h="267347">
                <a:moveTo>
                  <a:pt x="0" y="0"/>
                </a:moveTo>
                <a:lnTo>
                  <a:pt x="308909" y="0"/>
                </a:lnTo>
                <a:lnTo>
                  <a:pt x="308909" y="267347"/>
                </a:lnTo>
                <a:lnTo>
                  <a:pt x="0" y="2673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700000">
            <a:off x="-1117779" y="-2098529"/>
            <a:ext cx="10740098" cy="8229600"/>
          </a:xfrm>
          <a:custGeom>
            <a:avLst/>
            <a:gdLst/>
            <a:ahLst/>
            <a:cxnLst/>
            <a:rect l="l" t="t" r="r" b="b"/>
            <a:pathLst>
              <a:path w="10740098" h="8229600">
                <a:moveTo>
                  <a:pt x="0" y="0"/>
                </a:moveTo>
                <a:lnTo>
                  <a:pt x="10740098" y="0"/>
                </a:lnTo>
                <a:lnTo>
                  <a:pt x="1074009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9999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870323">
            <a:off x="8288411" y="5173854"/>
            <a:ext cx="9807779" cy="7515211"/>
          </a:xfrm>
          <a:custGeom>
            <a:avLst/>
            <a:gdLst/>
            <a:ahLst/>
            <a:cxnLst/>
            <a:rect l="l" t="t" r="r" b="b"/>
            <a:pathLst>
              <a:path w="9807779" h="7515211">
                <a:moveTo>
                  <a:pt x="0" y="0"/>
                </a:moveTo>
                <a:lnTo>
                  <a:pt x="9807779" y="0"/>
                </a:lnTo>
                <a:lnTo>
                  <a:pt x="9807779" y="7515211"/>
                </a:lnTo>
                <a:lnTo>
                  <a:pt x="0" y="75152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028700" y="1028700"/>
            <a:ext cx="7469167" cy="8229600"/>
            <a:chOff x="0" y="0"/>
            <a:chExt cx="5391821" cy="5940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391821" cy="5940760"/>
            </a:xfrm>
            <a:custGeom>
              <a:avLst/>
              <a:gdLst/>
              <a:ahLst/>
              <a:cxnLst/>
              <a:rect l="l" t="t" r="r" b="b"/>
              <a:pathLst>
                <a:path w="5391821" h="5940760">
                  <a:moveTo>
                    <a:pt x="97174" y="0"/>
                  </a:moveTo>
                  <a:lnTo>
                    <a:pt x="5294647" y="0"/>
                  </a:lnTo>
                  <a:cubicBezTo>
                    <a:pt x="5320419" y="0"/>
                    <a:pt x="5345136" y="10238"/>
                    <a:pt x="5363359" y="28462"/>
                  </a:cubicBezTo>
                  <a:cubicBezTo>
                    <a:pt x="5381583" y="46685"/>
                    <a:pt x="5391821" y="71402"/>
                    <a:pt x="5391821" y="97174"/>
                  </a:cubicBezTo>
                  <a:lnTo>
                    <a:pt x="5391821" y="5843586"/>
                  </a:lnTo>
                  <a:cubicBezTo>
                    <a:pt x="5391821" y="5869358"/>
                    <a:pt x="5381583" y="5894075"/>
                    <a:pt x="5363359" y="5912299"/>
                  </a:cubicBezTo>
                  <a:cubicBezTo>
                    <a:pt x="5345136" y="5930523"/>
                    <a:pt x="5320419" y="5940760"/>
                    <a:pt x="5294647" y="5940760"/>
                  </a:cubicBezTo>
                  <a:lnTo>
                    <a:pt x="97174" y="5940760"/>
                  </a:lnTo>
                  <a:cubicBezTo>
                    <a:pt x="43506" y="5940760"/>
                    <a:pt x="0" y="5897254"/>
                    <a:pt x="0" y="5843586"/>
                  </a:cubicBezTo>
                  <a:lnTo>
                    <a:pt x="0" y="97174"/>
                  </a:lnTo>
                  <a:cubicBezTo>
                    <a:pt x="0" y="43506"/>
                    <a:pt x="43506" y="0"/>
                    <a:pt x="97174" y="0"/>
                  </a:cubicBezTo>
                  <a:close/>
                </a:path>
              </a:pathLst>
            </a:custGeom>
            <a:blipFill>
              <a:blip r:embed="rId4"/>
              <a:stretch>
                <a:fillRect t="-18476" b="-2536"/>
              </a:stretch>
            </a:blipFill>
            <a:ln w="38100" cap="sq">
              <a:solidFill>
                <a:srgbClr val="344653"/>
              </a:solidFill>
              <a:prstDash val="solid"/>
              <a:miter/>
            </a:ln>
          </p:spPr>
        </p:sp>
      </p:grpSp>
      <p:grpSp>
        <p:nvGrpSpPr>
          <p:cNvPr id="6" name="Group 6"/>
          <p:cNvGrpSpPr/>
          <p:nvPr/>
        </p:nvGrpSpPr>
        <p:grpSpPr>
          <a:xfrm>
            <a:off x="9125301" y="1028700"/>
            <a:ext cx="8133999" cy="8229600"/>
            <a:chOff x="0" y="0"/>
            <a:chExt cx="2062635" cy="208687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062635" cy="2086878"/>
            </a:xfrm>
            <a:custGeom>
              <a:avLst/>
              <a:gdLst/>
              <a:ahLst/>
              <a:cxnLst/>
              <a:rect l="l" t="t" r="r" b="b"/>
              <a:pathLst>
                <a:path w="2062635" h="2086878">
                  <a:moveTo>
                    <a:pt x="11422" y="0"/>
                  </a:moveTo>
                  <a:lnTo>
                    <a:pt x="2051213" y="0"/>
                  </a:lnTo>
                  <a:cubicBezTo>
                    <a:pt x="2054243" y="0"/>
                    <a:pt x="2057148" y="1203"/>
                    <a:pt x="2059290" y="3345"/>
                  </a:cubicBezTo>
                  <a:cubicBezTo>
                    <a:pt x="2061432" y="5487"/>
                    <a:pt x="2062635" y="8392"/>
                    <a:pt x="2062635" y="11422"/>
                  </a:cubicBezTo>
                  <a:lnTo>
                    <a:pt x="2062635" y="2075456"/>
                  </a:lnTo>
                  <a:cubicBezTo>
                    <a:pt x="2062635" y="2081764"/>
                    <a:pt x="2057521" y="2086878"/>
                    <a:pt x="2051213" y="2086878"/>
                  </a:cubicBezTo>
                  <a:lnTo>
                    <a:pt x="11422" y="2086878"/>
                  </a:lnTo>
                  <a:cubicBezTo>
                    <a:pt x="8392" y="2086878"/>
                    <a:pt x="5487" y="2085674"/>
                    <a:pt x="3345" y="2083532"/>
                  </a:cubicBezTo>
                  <a:cubicBezTo>
                    <a:pt x="1203" y="2081390"/>
                    <a:pt x="0" y="2078485"/>
                    <a:pt x="0" y="2075456"/>
                  </a:cubicBezTo>
                  <a:lnTo>
                    <a:pt x="0" y="11422"/>
                  </a:lnTo>
                  <a:cubicBezTo>
                    <a:pt x="0" y="8392"/>
                    <a:pt x="1203" y="5487"/>
                    <a:pt x="3345" y="3345"/>
                  </a:cubicBezTo>
                  <a:cubicBezTo>
                    <a:pt x="5487" y="1203"/>
                    <a:pt x="8392" y="0"/>
                    <a:pt x="11422" y="0"/>
                  </a:cubicBezTo>
                  <a:close/>
                </a:path>
              </a:pathLst>
            </a:custGeom>
            <a:solidFill>
              <a:srgbClr val="F7F7F6"/>
            </a:solidFill>
            <a:ln w="38100" cap="sq">
              <a:solidFill>
                <a:srgbClr val="344653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062635" cy="2124978"/>
            </a:xfrm>
            <a:prstGeom prst="rect">
              <a:avLst/>
            </a:prstGeom>
          </p:spPr>
          <p:txBody>
            <a:bodyPr lIns="52762" tIns="52762" rIns="52762" bIns="52762" rtlCol="0" anchor="ctr"/>
            <a:lstStyle/>
            <a:p>
              <a:pPr algn="ctr">
                <a:lnSpc>
                  <a:spcPts val="2277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rot="5400000">
            <a:off x="9613800" y="4421144"/>
            <a:ext cx="296653" cy="256740"/>
          </a:xfrm>
          <a:custGeom>
            <a:avLst/>
            <a:gdLst/>
            <a:ahLst/>
            <a:cxnLst/>
            <a:rect l="l" t="t" r="r" b="b"/>
            <a:pathLst>
              <a:path w="296653" h="256740">
                <a:moveTo>
                  <a:pt x="0" y="0"/>
                </a:moveTo>
                <a:lnTo>
                  <a:pt x="296654" y="0"/>
                </a:lnTo>
                <a:lnTo>
                  <a:pt x="296654" y="256740"/>
                </a:lnTo>
                <a:lnTo>
                  <a:pt x="0" y="2567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5400000">
            <a:off x="9613800" y="5642082"/>
            <a:ext cx="296653" cy="256740"/>
          </a:xfrm>
          <a:custGeom>
            <a:avLst/>
            <a:gdLst/>
            <a:ahLst/>
            <a:cxnLst/>
            <a:rect l="l" t="t" r="r" b="b"/>
            <a:pathLst>
              <a:path w="296653" h="256740">
                <a:moveTo>
                  <a:pt x="0" y="0"/>
                </a:moveTo>
                <a:lnTo>
                  <a:pt x="296654" y="0"/>
                </a:lnTo>
                <a:lnTo>
                  <a:pt x="296654" y="256740"/>
                </a:lnTo>
                <a:lnTo>
                  <a:pt x="0" y="2567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5400000">
            <a:off x="9613800" y="6894522"/>
            <a:ext cx="296653" cy="256740"/>
          </a:xfrm>
          <a:custGeom>
            <a:avLst/>
            <a:gdLst/>
            <a:ahLst/>
            <a:cxnLst/>
            <a:rect l="l" t="t" r="r" b="b"/>
            <a:pathLst>
              <a:path w="296653" h="256740">
                <a:moveTo>
                  <a:pt x="0" y="0"/>
                </a:moveTo>
                <a:lnTo>
                  <a:pt x="296654" y="0"/>
                </a:lnTo>
                <a:lnTo>
                  <a:pt x="296654" y="256740"/>
                </a:lnTo>
                <a:lnTo>
                  <a:pt x="0" y="2567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145397" y="4186270"/>
            <a:ext cx="6655955" cy="3757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10"/>
              </a:lnSpc>
            </a:pPr>
            <a:r>
              <a:rPr lang="en-US" sz="3578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Teen Space redesigned with youth input</a:t>
            </a:r>
          </a:p>
          <a:p>
            <a:pPr algn="l">
              <a:lnSpc>
                <a:spcPts val="5010"/>
              </a:lnSpc>
            </a:pPr>
            <a:r>
              <a:rPr lang="en-US" sz="3578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Indigenous-designed elements added to youth areas</a:t>
            </a:r>
          </a:p>
          <a:p>
            <a:pPr algn="l">
              <a:lnSpc>
                <a:spcPts val="5010"/>
              </a:lnSpc>
            </a:pPr>
            <a:r>
              <a:rPr lang="en-US" sz="3578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Salish language signs added</a:t>
            </a:r>
          </a:p>
          <a:p>
            <a:pPr algn="l">
              <a:lnSpc>
                <a:spcPts val="5010"/>
              </a:lnSpc>
            </a:pPr>
            <a:endParaRPr lang="en-US" sz="3578">
              <a:solidFill>
                <a:srgbClr val="34465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633757" y="1727735"/>
            <a:ext cx="6401693" cy="2337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90"/>
              </a:lnSpc>
            </a:pPr>
            <a:r>
              <a:rPr lang="en-US" sz="5536" b="1" spc="88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A MORE WELCOMING LIBRARY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972882">
            <a:off x="-975503" y="6061522"/>
            <a:ext cx="10740098" cy="8229600"/>
          </a:xfrm>
          <a:custGeom>
            <a:avLst/>
            <a:gdLst/>
            <a:ahLst/>
            <a:cxnLst/>
            <a:rect l="l" t="t" r="r" b="b"/>
            <a:pathLst>
              <a:path w="10740098" h="8229600">
                <a:moveTo>
                  <a:pt x="0" y="0"/>
                </a:moveTo>
                <a:lnTo>
                  <a:pt x="10740098" y="0"/>
                </a:lnTo>
                <a:lnTo>
                  <a:pt x="1074009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2848607">
            <a:off x="9790863" y="10976"/>
            <a:ext cx="9807779" cy="7515211"/>
          </a:xfrm>
          <a:custGeom>
            <a:avLst/>
            <a:gdLst/>
            <a:ahLst/>
            <a:cxnLst/>
            <a:rect l="l" t="t" r="r" b="b"/>
            <a:pathLst>
              <a:path w="9807779" h="7515211">
                <a:moveTo>
                  <a:pt x="0" y="0"/>
                </a:moveTo>
                <a:lnTo>
                  <a:pt x="9807779" y="0"/>
                </a:lnTo>
                <a:lnTo>
                  <a:pt x="9807779" y="7515211"/>
                </a:lnTo>
                <a:lnTo>
                  <a:pt x="0" y="751521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15000"/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9808985" y="1049471"/>
            <a:ext cx="7450315" cy="8208829"/>
            <a:chOff x="0" y="0"/>
            <a:chExt cx="5391821" cy="5940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391821" cy="5940760"/>
            </a:xfrm>
            <a:custGeom>
              <a:avLst/>
              <a:gdLst/>
              <a:ahLst/>
              <a:cxnLst/>
              <a:rect l="l" t="t" r="r" b="b"/>
              <a:pathLst>
                <a:path w="5391821" h="5940760">
                  <a:moveTo>
                    <a:pt x="97420" y="0"/>
                  </a:moveTo>
                  <a:lnTo>
                    <a:pt x="5294401" y="0"/>
                  </a:lnTo>
                  <a:cubicBezTo>
                    <a:pt x="5320238" y="0"/>
                    <a:pt x="5345018" y="10264"/>
                    <a:pt x="5363287" y="28534"/>
                  </a:cubicBezTo>
                  <a:cubicBezTo>
                    <a:pt x="5381557" y="46803"/>
                    <a:pt x="5391821" y="71582"/>
                    <a:pt x="5391821" y="97420"/>
                  </a:cubicBezTo>
                  <a:lnTo>
                    <a:pt x="5391821" y="5843341"/>
                  </a:lnTo>
                  <a:cubicBezTo>
                    <a:pt x="5391821" y="5869178"/>
                    <a:pt x="5381557" y="5893957"/>
                    <a:pt x="5363287" y="5912227"/>
                  </a:cubicBezTo>
                  <a:cubicBezTo>
                    <a:pt x="5345018" y="5930497"/>
                    <a:pt x="5320238" y="5940760"/>
                    <a:pt x="5294401" y="5940760"/>
                  </a:cubicBezTo>
                  <a:lnTo>
                    <a:pt x="97420" y="5940760"/>
                  </a:lnTo>
                  <a:cubicBezTo>
                    <a:pt x="43616" y="5940760"/>
                    <a:pt x="0" y="5897144"/>
                    <a:pt x="0" y="5843341"/>
                  </a:cubicBezTo>
                  <a:lnTo>
                    <a:pt x="0" y="97420"/>
                  </a:lnTo>
                  <a:cubicBezTo>
                    <a:pt x="0" y="43616"/>
                    <a:pt x="43616" y="0"/>
                    <a:pt x="97420" y="0"/>
                  </a:cubicBezTo>
                  <a:close/>
                </a:path>
              </a:pathLst>
            </a:custGeom>
            <a:blipFill>
              <a:blip r:embed="rId5"/>
              <a:stretch>
                <a:fillRect l="-100490" t="-2349" r="-573" b="-173"/>
              </a:stretch>
            </a:blipFill>
            <a:ln w="38100" cap="sq">
              <a:solidFill>
                <a:srgbClr val="344653"/>
              </a:solidFill>
              <a:prstDash val="solid"/>
              <a:miter/>
            </a:ln>
          </p:spPr>
        </p:sp>
      </p:grpSp>
      <p:grpSp>
        <p:nvGrpSpPr>
          <p:cNvPr id="6" name="Group 6"/>
          <p:cNvGrpSpPr/>
          <p:nvPr/>
        </p:nvGrpSpPr>
        <p:grpSpPr>
          <a:xfrm>
            <a:off x="1028700" y="1028700"/>
            <a:ext cx="8470044" cy="8229600"/>
            <a:chOff x="0" y="0"/>
            <a:chExt cx="2062635" cy="200408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062635" cy="2004082"/>
            </a:xfrm>
            <a:custGeom>
              <a:avLst/>
              <a:gdLst/>
              <a:ahLst/>
              <a:cxnLst/>
              <a:rect l="l" t="t" r="r" b="b"/>
              <a:pathLst>
                <a:path w="2062635" h="2004082">
                  <a:moveTo>
                    <a:pt x="10968" y="0"/>
                  </a:moveTo>
                  <a:lnTo>
                    <a:pt x="2051667" y="0"/>
                  </a:lnTo>
                  <a:cubicBezTo>
                    <a:pt x="2054576" y="0"/>
                    <a:pt x="2057365" y="1156"/>
                    <a:pt x="2059422" y="3213"/>
                  </a:cubicBezTo>
                  <a:cubicBezTo>
                    <a:pt x="2061479" y="5270"/>
                    <a:pt x="2062635" y="8059"/>
                    <a:pt x="2062635" y="10968"/>
                  </a:cubicBezTo>
                  <a:lnTo>
                    <a:pt x="2062635" y="1993113"/>
                  </a:lnTo>
                  <a:cubicBezTo>
                    <a:pt x="2062635" y="1996022"/>
                    <a:pt x="2061479" y="1998812"/>
                    <a:pt x="2059422" y="2000869"/>
                  </a:cubicBezTo>
                  <a:cubicBezTo>
                    <a:pt x="2057365" y="2002926"/>
                    <a:pt x="2054576" y="2004082"/>
                    <a:pt x="2051667" y="2004082"/>
                  </a:cubicBezTo>
                  <a:lnTo>
                    <a:pt x="10968" y="2004082"/>
                  </a:lnTo>
                  <a:cubicBezTo>
                    <a:pt x="4911" y="2004082"/>
                    <a:pt x="0" y="1999171"/>
                    <a:pt x="0" y="1993113"/>
                  </a:cubicBezTo>
                  <a:lnTo>
                    <a:pt x="0" y="10968"/>
                  </a:lnTo>
                  <a:cubicBezTo>
                    <a:pt x="0" y="4911"/>
                    <a:pt x="4911" y="0"/>
                    <a:pt x="10968" y="0"/>
                  </a:cubicBezTo>
                  <a:close/>
                </a:path>
              </a:pathLst>
            </a:custGeom>
            <a:solidFill>
              <a:srgbClr val="F7F7F6"/>
            </a:solidFill>
            <a:ln w="38100" cap="sq">
              <a:solidFill>
                <a:srgbClr val="344653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062635" cy="2042182"/>
            </a:xfrm>
            <a:prstGeom prst="rect">
              <a:avLst/>
            </a:prstGeom>
          </p:spPr>
          <p:txBody>
            <a:bodyPr lIns="54942" tIns="54942" rIns="54942" bIns="54942" rtlCol="0" anchor="ctr"/>
            <a:lstStyle/>
            <a:p>
              <a:pPr algn="ctr">
                <a:lnSpc>
                  <a:spcPts val="2277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090939" y="4319869"/>
            <a:ext cx="6930937" cy="42644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79"/>
              </a:lnSpc>
            </a:pPr>
            <a:r>
              <a:rPr lang="en-US" sz="3413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Energy intensity improved from 83 to 70</a:t>
            </a:r>
          </a:p>
          <a:p>
            <a:pPr algn="l">
              <a:lnSpc>
                <a:spcPts val="4779"/>
              </a:lnSpc>
            </a:pPr>
            <a:r>
              <a:rPr lang="en-US" sz="3413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Energy performance now 17% better than comparable properties</a:t>
            </a:r>
          </a:p>
          <a:p>
            <a:pPr>
              <a:lnSpc>
                <a:spcPts val="4779"/>
              </a:lnSpc>
            </a:pPr>
            <a:r>
              <a:rPr lang="en-US" sz="3400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Federally</a:t>
            </a:r>
            <a:r>
              <a:rPr lang="en-US" sz="3400" dirty="0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 funded Living Roof coming soon</a:t>
            </a:r>
            <a:endParaRPr lang="en-US" sz="3400" dirty="0">
              <a:solidFill>
                <a:srgbClr val="344653"/>
              </a:solidFill>
              <a:latin typeface="Roboto"/>
              <a:ea typeface="Roboto"/>
              <a:cs typeface="Roboto"/>
            </a:endParaRPr>
          </a:p>
          <a:p>
            <a:pPr algn="l">
              <a:lnSpc>
                <a:spcPts val="4779"/>
              </a:lnSpc>
            </a:pPr>
            <a:endParaRPr lang="en-US" sz="3413">
              <a:solidFill>
                <a:srgbClr val="34465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558162" y="1754647"/>
            <a:ext cx="6666170" cy="2436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342"/>
              </a:lnSpc>
            </a:pPr>
            <a:r>
              <a:rPr lang="en-US" sz="5765" b="1" spc="92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BUILDING A SUSTAINABLE MISSOULA</a:t>
            </a:r>
          </a:p>
        </p:txBody>
      </p:sp>
      <p:sp>
        <p:nvSpPr>
          <p:cNvPr id="11" name="Freeform 11"/>
          <p:cNvSpPr/>
          <p:nvPr/>
        </p:nvSpPr>
        <p:spPr>
          <a:xfrm rot="5400000">
            <a:off x="1537381" y="5703299"/>
            <a:ext cx="308909" cy="267347"/>
          </a:xfrm>
          <a:custGeom>
            <a:avLst/>
            <a:gdLst/>
            <a:ahLst/>
            <a:cxnLst/>
            <a:rect l="l" t="t" r="r" b="b"/>
            <a:pathLst>
              <a:path w="308909" h="267347">
                <a:moveTo>
                  <a:pt x="0" y="0"/>
                </a:moveTo>
                <a:lnTo>
                  <a:pt x="308909" y="0"/>
                </a:lnTo>
                <a:lnTo>
                  <a:pt x="308909" y="267347"/>
                </a:lnTo>
                <a:lnTo>
                  <a:pt x="0" y="2673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400000">
            <a:off x="1557263" y="6915700"/>
            <a:ext cx="308909" cy="267347"/>
          </a:xfrm>
          <a:custGeom>
            <a:avLst/>
            <a:gdLst/>
            <a:ahLst/>
            <a:cxnLst/>
            <a:rect l="l" t="t" r="r" b="b"/>
            <a:pathLst>
              <a:path w="308909" h="267347">
                <a:moveTo>
                  <a:pt x="0" y="0"/>
                </a:moveTo>
                <a:lnTo>
                  <a:pt x="308910" y="0"/>
                </a:lnTo>
                <a:lnTo>
                  <a:pt x="308910" y="267347"/>
                </a:lnTo>
                <a:lnTo>
                  <a:pt x="0" y="2673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5400000">
            <a:off x="1537381" y="4511591"/>
            <a:ext cx="308909" cy="267347"/>
          </a:xfrm>
          <a:custGeom>
            <a:avLst/>
            <a:gdLst/>
            <a:ahLst/>
            <a:cxnLst/>
            <a:rect l="l" t="t" r="r" b="b"/>
            <a:pathLst>
              <a:path w="308909" h="267347">
                <a:moveTo>
                  <a:pt x="0" y="0"/>
                </a:moveTo>
                <a:lnTo>
                  <a:pt x="308909" y="0"/>
                </a:lnTo>
                <a:lnTo>
                  <a:pt x="308909" y="267347"/>
                </a:lnTo>
                <a:lnTo>
                  <a:pt x="0" y="2673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700000">
            <a:off x="-2951549" y="4565658"/>
            <a:ext cx="10740098" cy="8229600"/>
          </a:xfrm>
          <a:custGeom>
            <a:avLst/>
            <a:gdLst/>
            <a:ahLst/>
            <a:cxnLst/>
            <a:rect l="l" t="t" r="r" b="b"/>
            <a:pathLst>
              <a:path w="10740098" h="8229600">
                <a:moveTo>
                  <a:pt x="0" y="0"/>
                </a:moveTo>
                <a:lnTo>
                  <a:pt x="10740098" y="0"/>
                </a:lnTo>
                <a:lnTo>
                  <a:pt x="1074009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5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870323">
            <a:off x="9282722" y="-290932"/>
            <a:ext cx="9807779" cy="7515211"/>
          </a:xfrm>
          <a:custGeom>
            <a:avLst/>
            <a:gdLst/>
            <a:ahLst/>
            <a:cxnLst/>
            <a:rect l="l" t="t" r="r" b="b"/>
            <a:pathLst>
              <a:path w="9807779" h="7515211">
                <a:moveTo>
                  <a:pt x="0" y="0"/>
                </a:moveTo>
                <a:lnTo>
                  <a:pt x="9807779" y="0"/>
                </a:lnTo>
                <a:lnTo>
                  <a:pt x="9807779" y="7515210"/>
                </a:lnTo>
                <a:lnTo>
                  <a:pt x="0" y="75152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028700" y="1028700"/>
            <a:ext cx="7469167" cy="8229600"/>
            <a:chOff x="0" y="0"/>
            <a:chExt cx="5391821" cy="5940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391821" cy="5940760"/>
            </a:xfrm>
            <a:custGeom>
              <a:avLst/>
              <a:gdLst/>
              <a:ahLst/>
              <a:cxnLst/>
              <a:rect l="l" t="t" r="r" b="b"/>
              <a:pathLst>
                <a:path w="5391821" h="5940760">
                  <a:moveTo>
                    <a:pt x="97174" y="0"/>
                  </a:moveTo>
                  <a:lnTo>
                    <a:pt x="5294647" y="0"/>
                  </a:lnTo>
                  <a:cubicBezTo>
                    <a:pt x="5320419" y="0"/>
                    <a:pt x="5345136" y="10238"/>
                    <a:pt x="5363359" y="28462"/>
                  </a:cubicBezTo>
                  <a:cubicBezTo>
                    <a:pt x="5381583" y="46685"/>
                    <a:pt x="5391821" y="71402"/>
                    <a:pt x="5391821" y="97174"/>
                  </a:cubicBezTo>
                  <a:lnTo>
                    <a:pt x="5391821" y="5843586"/>
                  </a:lnTo>
                  <a:cubicBezTo>
                    <a:pt x="5391821" y="5869358"/>
                    <a:pt x="5381583" y="5894075"/>
                    <a:pt x="5363359" y="5912299"/>
                  </a:cubicBezTo>
                  <a:cubicBezTo>
                    <a:pt x="5345136" y="5930523"/>
                    <a:pt x="5320419" y="5940760"/>
                    <a:pt x="5294647" y="5940760"/>
                  </a:cubicBezTo>
                  <a:lnTo>
                    <a:pt x="97174" y="5940760"/>
                  </a:lnTo>
                  <a:cubicBezTo>
                    <a:pt x="43506" y="5940760"/>
                    <a:pt x="0" y="5897254"/>
                    <a:pt x="0" y="5843586"/>
                  </a:cubicBezTo>
                  <a:lnTo>
                    <a:pt x="0" y="97174"/>
                  </a:lnTo>
                  <a:cubicBezTo>
                    <a:pt x="0" y="43506"/>
                    <a:pt x="43506" y="0"/>
                    <a:pt x="97174" y="0"/>
                  </a:cubicBezTo>
                  <a:close/>
                </a:path>
              </a:pathLst>
            </a:custGeom>
            <a:blipFill>
              <a:blip r:embed="rId4"/>
              <a:stretch>
                <a:fillRect l="-48468" r="-16802"/>
              </a:stretch>
            </a:blipFill>
            <a:ln w="38100" cap="sq">
              <a:solidFill>
                <a:srgbClr val="344653"/>
              </a:solidFill>
              <a:prstDash val="solid"/>
              <a:miter/>
            </a:ln>
          </p:spPr>
        </p:sp>
      </p:grpSp>
      <p:grpSp>
        <p:nvGrpSpPr>
          <p:cNvPr id="6" name="Group 6"/>
          <p:cNvGrpSpPr/>
          <p:nvPr/>
        </p:nvGrpSpPr>
        <p:grpSpPr>
          <a:xfrm>
            <a:off x="9125301" y="1028700"/>
            <a:ext cx="8133999" cy="8229600"/>
            <a:chOff x="0" y="0"/>
            <a:chExt cx="2062635" cy="208687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062635" cy="2086878"/>
            </a:xfrm>
            <a:custGeom>
              <a:avLst/>
              <a:gdLst/>
              <a:ahLst/>
              <a:cxnLst/>
              <a:rect l="l" t="t" r="r" b="b"/>
              <a:pathLst>
                <a:path w="2062635" h="2086878">
                  <a:moveTo>
                    <a:pt x="11422" y="0"/>
                  </a:moveTo>
                  <a:lnTo>
                    <a:pt x="2051213" y="0"/>
                  </a:lnTo>
                  <a:cubicBezTo>
                    <a:pt x="2054243" y="0"/>
                    <a:pt x="2057148" y="1203"/>
                    <a:pt x="2059290" y="3345"/>
                  </a:cubicBezTo>
                  <a:cubicBezTo>
                    <a:pt x="2061432" y="5487"/>
                    <a:pt x="2062635" y="8392"/>
                    <a:pt x="2062635" y="11422"/>
                  </a:cubicBezTo>
                  <a:lnTo>
                    <a:pt x="2062635" y="2075456"/>
                  </a:lnTo>
                  <a:cubicBezTo>
                    <a:pt x="2062635" y="2081764"/>
                    <a:pt x="2057521" y="2086878"/>
                    <a:pt x="2051213" y="2086878"/>
                  </a:cubicBezTo>
                  <a:lnTo>
                    <a:pt x="11422" y="2086878"/>
                  </a:lnTo>
                  <a:cubicBezTo>
                    <a:pt x="8392" y="2086878"/>
                    <a:pt x="5487" y="2085674"/>
                    <a:pt x="3345" y="2083532"/>
                  </a:cubicBezTo>
                  <a:cubicBezTo>
                    <a:pt x="1203" y="2081390"/>
                    <a:pt x="0" y="2078485"/>
                    <a:pt x="0" y="2075456"/>
                  </a:cubicBezTo>
                  <a:lnTo>
                    <a:pt x="0" y="11422"/>
                  </a:lnTo>
                  <a:cubicBezTo>
                    <a:pt x="0" y="8392"/>
                    <a:pt x="1203" y="5487"/>
                    <a:pt x="3345" y="3345"/>
                  </a:cubicBezTo>
                  <a:cubicBezTo>
                    <a:pt x="5487" y="1203"/>
                    <a:pt x="8392" y="0"/>
                    <a:pt x="11422" y="0"/>
                  </a:cubicBezTo>
                  <a:close/>
                </a:path>
              </a:pathLst>
            </a:custGeom>
            <a:solidFill>
              <a:srgbClr val="F7F7F6"/>
            </a:solidFill>
            <a:ln w="38100" cap="sq">
              <a:solidFill>
                <a:srgbClr val="344653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062635" cy="2124978"/>
            </a:xfrm>
            <a:prstGeom prst="rect">
              <a:avLst/>
            </a:prstGeom>
          </p:spPr>
          <p:txBody>
            <a:bodyPr lIns="52762" tIns="52762" rIns="52762" bIns="52762" rtlCol="0" anchor="ctr"/>
            <a:lstStyle/>
            <a:p>
              <a:pPr algn="ctr">
                <a:lnSpc>
                  <a:spcPts val="2277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rot="5400000">
            <a:off x="9613800" y="4421144"/>
            <a:ext cx="296653" cy="256740"/>
          </a:xfrm>
          <a:custGeom>
            <a:avLst/>
            <a:gdLst/>
            <a:ahLst/>
            <a:cxnLst/>
            <a:rect l="l" t="t" r="r" b="b"/>
            <a:pathLst>
              <a:path w="296653" h="256740">
                <a:moveTo>
                  <a:pt x="0" y="0"/>
                </a:moveTo>
                <a:lnTo>
                  <a:pt x="296654" y="0"/>
                </a:lnTo>
                <a:lnTo>
                  <a:pt x="296654" y="256740"/>
                </a:lnTo>
                <a:lnTo>
                  <a:pt x="0" y="2567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5400000">
            <a:off x="9613800" y="5013072"/>
            <a:ext cx="296653" cy="256740"/>
          </a:xfrm>
          <a:custGeom>
            <a:avLst/>
            <a:gdLst/>
            <a:ahLst/>
            <a:cxnLst/>
            <a:rect l="l" t="t" r="r" b="b"/>
            <a:pathLst>
              <a:path w="296653" h="256740">
                <a:moveTo>
                  <a:pt x="0" y="0"/>
                </a:moveTo>
                <a:lnTo>
                  <a:pt x="296654" y="0"/>
                </a:lnTo>
                <a:lnTo>
                  <a:pt x="296654" y="256740"/>
                </a:lnTo>
                <a:lnTo>
                  <a:pt x="0" y="2567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5400000">
            <a:off x="9613800" y="5652626"/>
            <a:ext cx="296653" cy="256740"/>
          </a:xfrm>
          <a:custGeom>
            <a:avLst/>
            <a:gdLst/>
            <a:ahLst/>
            <a:cxnLst/>
            <a:rect l="l" t="t" r="r" b="b"/>
            <a:pathLst>
              <a:path w="296653" h="256740">
                <a:moveTo>
                  <a:pt x="0" y="0"/>
                </a:moveTo>
                <a:lnTo>
                  <a:pt x="296654" y="0"/>
                </a:lnTo>
                <a:lnTo>
                  <a:pt x="296654" y="256740"/>
                </a:lnTo>
                <a:lnTo>
                  <a:pt x="0" y="2567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5400000">
            <a:off x="9613800" y="6300710"/>
            <a:ext cx="296653" cy="256740"/>
          </a:xfrm>
          <a:custGeom>
            <a:avLst/>
            <a:gdLst/>
            <a:ahLst/>
            <a:cxnLst/>
            <a:rect l="l" t="t" r="r" b="b"/>
            <a:pathLst>
              <a:path w="296653" h="256740">
                <a:moveTo>
                  <a:pt x="0" y="0"/>
                </a:moveTo>
                <a:lnTo>
                  <a:pt x="296654" y="0"/>
                </a:lnTo>
                <a:lnTo>
                  <a:pt x="296654" y="256740"/>
                </a:lnTo>
                <a:lnTo>
                  <a:pt x="0" y="25674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0145397" y="4186270"/>
            <a:ext cx="6655955" cy="3757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10"/>
              </a:lnSpc>
            </a:pPr>
            <a:r>
              <a:rPr lang="en-US" sz="3578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Saves time</a:t>
            </a:r>
          </a:p>
          <a:p>
            <a:pPr algn="l">
              <a:lnSpc>
                <a:spcPts val="5010"/>
              </a:lnSpc>
            </a:pPr>
            <a:r>
              <a:rPr lang="en-US" sz="3578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Reduces travel</a:t>
            </a:r>
          </a:p>
          <a:p>
            <a:pPr algn="l">
              <a:lnSpc>
                <a:spcPts val="5010"/>
              </a:lnSpc>
            </a:pPr>
            <a:r>
              <a:rPr lang="en-US" sz="3578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Lowers household costs</a:t>
            </a:r>
          </a:p>
          <a:p>
            <a:pPr algn="l">
              <a:lnSpc>
                <a:spcPts val="5010"/>
              </a:lnSpc>
            </a:pPr>
            <a:r>
              <a:rPr lang="en-US" sz="3578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Eases pressure on other community systems</a:t>
            </a:r>
          </a:p>
          <a:p>
            <a:pPr algn="l">
              <a:lnSpc>
                <a:spcPts val="5010"/>
              </a:lnSpc>
            </a:pPr>
            <a:endParaRPr lang="en-US" sz="3578">
              <a:solidFill>
                <a:srgbClr val="34465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9633757" y="1727735"/>
            <a:ext cx="6401693" cy="2337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90"/>
              </a:lnSpc>
            </a:pPr>
            <a:r>
              <a:rPr lang="en-US" sz="5536" b="1" spc="88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HOW THE LIBRARY MAKES LIFE EASIER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3088078">
            <a:off x="7834998" y="4621668"/>
            <a:ext cx="10740098" cy="8229600"/>
          </a:xfrm>
          <a:custGeom>
            <a:avLst/>
            <a:gdLst/>
            <a:ahLst/>
            <a:cxnLst/>
            <a:rect l="l" t="t" r="r" b="b"/>
            <a:pathLst>
              <a:path w="10740098" h="8229600">
                <a:moveTo>
                  <a:pt x="0" y="0"/>
                </a:moveTo>
                <a:lnTo>
                  <a:pt x="10740098" y="0"/>
                </a:lnTo>
                <a:lnTo>
                  <a:pt x="1074009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19999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-3285932">
            <a:off x="-4508517" y="1128470"/>
            <a:ext cx="9807779" cy="7515211"/>
          </a:xfrm>
          <a:custGeom>
            <a:avLst/>
            <a:gdLst/>
            <a:ahLst/>
            <a:cxnLst/>
            <a:rect l="l" t="t" r="r" b="b"/>
            <a:pathLst>
              <a:path w="9807779" h="7515211">
                <a:moveTo>
                  <a:pt x="0" y="0"/>
                </a:moveTo>
                <a:lnTo>
                  <a:pt x="9807780" y="0"/>
                </a:lnTo>
                <a:lnTo>
                  <a:pt x="9807780" y="7515211"/>
                </a:lnTo>
                <a:lnTo>
                  <a:pt x="0" y="751521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5000"/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9808985" y="1028700"/>
            <a:ext cx="7450315" cy="8208829"/>
            <a:chOff x="0" y="0"/>
            <a:chExt cx="5391821" cy="59407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391821" cy="5940760"/>
            </a:xfrm>
            <a:custGeom>
              <a:avLst/>
              <a:gdLst/>
              <a:ahLst/>
              <a:cxnLst/>
              <a:rect l="l" t="t" r="r" b="b"/>
              <a:pathLst>
                <a:path w="5391821" h="5940760">
                  <a:moveTo>
                    <a:pt x="97420" y="0"/>
                  </a:moveTo>
                  <a:lnTo>
                    <a:pt x="5294401" y="0"/>
                  </a:lnTo>
                  <a:cubicBezTo>
                    <a:pt x="5320238" y="0"/>
                    <a:pt x="5345018" y="10264"/>
                    <a:pt x="5363287" y="28534"/>
                  </a:cubicBezTo>
                  <a:cubicBezTo>
                    <a:pt x="5381557" y="46803"/>
                    <a:pt x="5391821" y="71582"/>
                    <a:pt x="5391821" y="97420"/>
                  </a:cubicBezTo>
                  <a:lnTo>
                    <a:pt x="5391821" y="5843341"/>
                  </a:lnTo>
                  <a:cubicBezTo>
                    <a:pt x="5391821" y="5869178"/>
                    <a:pt x="5381557" y="5893957"/>
                    <a:pt x="5363287" y="5912227"/>
                  </a:cubicBezTo>
                  <a:cubicBezTo>
                    <a:pt x="5345018" y="5930497"/>
                    <a:pt x="5320238" y="5940760"/>
                    <a:pt x="5294401" y="5940760"/>
                  </a:cubicBezTo>
                  <a:lnTo>
                    <a:pt x="97420" y="5940760"/>
                  </a:lnTo>
                  <a:cubicBezTo>
                    <a:pt x="43616" y="5940760"/>
                    <a:pt x="0" y="5897144"/>
                    <a:pt x="0" y="5843341"/>
                  </a:cubicBezTo>
                  <a:lnTo>
                    <a:pt x="0" y="97420"/>
                  </a:lnTo>
                  <a:cubicBezTo>
                    <a:pt x="0" y="43616"/>
                    <a:pt x="43616" y="0"/>
                    <a:pt x="97420" y="0"/>
                  </a:cubicBezTo>
                  <a:close/>
                </a:path>
              </a:pathLst>
            </a:custGeom>
            <a:blipFill>
              <a:blip r:embed="rId4"/>
              <a:stretch>
                <a:fillRect l="-36037" r="-29535"/>
              </a:stretch>
            </a:blipFill>
            <a:ln w="38100" cap="sq">
              <a:solidFill>
                <a:srgbClr val="344653"/>
              </a:solidFill>
              <a:prstDash val="solid"/>
              <a:miter/>
            </a:ln>
          </p:spPr>
        </p:sp>
      </p:grpSp>
      <p:grpSp>
        <p:nvGrpSpPr>
          <p:cNvPr id="6" name="Group 6"/>
          <p:cNvGrpSpPr/>
          <p:nvPr/>
        </p:nvGrpSpPr>
        <p:grpSpPr>
          <a:xfrm>
            <a:off x="1028700" y="1028700"/>
            <a:ext cx="8115300" cy="8208829"/>
            <a:chOff x="0" y="0"/>
            <a:chExt cx="2062635" cy="2086407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062635" cy="2086407"/>
            </a:xfrm>
            <a:custGeom>
              <a:avLst/>
              <a:gdLst/>
              <a:ahLst/>
              <a:cxnLst/>
              <a:rect l="l" t="t" r="r" b="b"/>
              <a:pathLst>
                <a:path w="2062635" h="2086407">
                  <a:moveTo>
                    <a:pt x="11448" y="0"/>
                  </a:moveTo>
                  <a:lnTo>
                    <a:pt x="2051187" y="0"/>
                  </a:lnTo>
                  <a:cubicBezTo>
                    <a:pt x="2054223" y="0"/>
                    <a:pt x="2057135" y="1206"/>
                    <a:pt x="2059282" y="3353"/>
                  </a:cubicBezTo>
                  <a:cubicBezTo>
                    <a:pt x="2061429" y="5500"/>
                    <a:pt x="2062635" y="8412"/>
                    <a:pt x="2062635" y="11448"/>
                  </a:cubicBezTo>
                  <a:lnTo>
                    <a:pt x="2062635" y="2074959"/>
                  </a:lnTo>
                  <a:cubicBezTo>
                    <a:pt x="2062635" y="2081281"/>
                    <a:pt x="2057509" y="2086407"/>
                    <a:pt x="2051187" y="2086407"/>
                  </a:cubicBezTo>
                  <a:lnTo>
                    <a:pt x="11448" y="2086407"/>
                  </a:lnTo>
                  <a:cubicBezTo>
                    <a:pt x="8412" y="2086407"/>
                    <a:pt x="5500" y="2085201"/>
                    <a:pt x="3353" y="2083054"/>
                  </a:cubicBezTo>
                  <a:cubicBezTo>
                    <a:pt x="1206" y="2080907"/>
                    <a:pt x="0" y="2077995"/>
                    <a:pt x="0" y="2074959"/>
                  </a:cubicBezTo>
                  <a:lnTo>
                    <a:pt x="0" y="11448"/>
                  </a:lnTo>
                  <a:cubicBezTo>
                    <a:pt x="0" y="8412"/>
                    <a:pt x="1206" y="5500"/>
                    <a:pt x="3353" y="3353"/>
                  </a:cubicBezTo>
                  <a:cubicBezTo>
                    <a:pt x="5500" y="1206"/>
                    <a:pt x="8412" y="0"/>
                    <a:pt x="11448" y="0"/>
                  </a:cubicBezTo>
                  <a:close/>
                </a:path>
              </a:pathLst>
            </a:custGeom>
            <a:solidFill>
              <a:srgbClr val="F7F7F6"/>
            </a:solidFill>
            <a:ln w="38100" cap="sq">
              <a:solidFill>
                <a:srgbClr val="344653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2062635" cy="2124507"/>
            </a:xfrm>
            <a:prstGeom prst="rect">
              <a:avLst/>
            </a:prstGeom>
          </p:spPr>
          <p:txBody>
            <a:bodyPr lIns="52640" tIns="52640" rIns="52640" bIns="52640" rtlCol="0" anchor="ctr"/>
            <a:lstStyle/>
            <a:p>
              <a:pPr algn="ctr">
                <a:lnSpc>
                  <a:spcPts val="2277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rot="5400000">
            <a:off x="1516076" y="4413345"/>
            <a:ext cx="295972" cy="256150"/>
          </a:xfrm>
          <a:custGeom>
            <a:avLst/>
            <a:gdLst/>
            <a:ahLst/>
            <a:cxnLst/>
            <a:rect l="l" t="t" r="r" b="b"/>
            <a:pathLst>
              <a:path w="295972" h="256150">
                <a:moveTo>
                  <a:pt x="0" y="0"/>
                </a:moveTo>
                <a:lnTo>
                  <a:pt x="295972" y="0"/>
                </a:lnTo>
                <a:lnTo>
                  <a:pt x="295972" y="256150"/>
                </a:lnTo>
                <a:lnTo>
                  <a:pt x="0" y="25615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046451" y="4188361"/>
            <a:ext cx="6640654" cy="3747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98"/>
              </a:lnSpc>
            </a:pPr>
            <a:r>
              <a:rPr lang="en-US" sz="3570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High use</a:t>
            </a:r>
          </a:p>
          <a:p>
            <a:pPr algn="l">
              <a:lnSpc>
                <a:spcPts val="4998"/>
              </a:lnSpc>
            </a:pPr>
            <a:r>
              <a:rPr lang="en-US" sz="3570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Broad reach</a:t>
            </a:r>
          </a:p>
          <a:p>
            <a:pPr algn="l">
              <a:lnSpc>
                <a:spcPts val="4998"/>
              </a:lnSpc>
            </a:pPr>
            <a:r>
              <a:rPr lang="en-US" sz="3570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Fewer barriers</a:t>
            </a:r>
          </a:p>
          <a:p>
            <a:pPr algn="l">
              <a:lnSpc>
                <a:spcPts val="4998"/>
              </a:lnSpc>
            </a:pPr>
            <a:r>
              <a:rPr lang="en-US" sz="3570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Everyday usefulness</a:t>
            </a:r>
          </a:p>
          <a:p>
            <a:pPr algn="l">
              <a:lnSpc>
                <a:spcPts val="4998"/>
              </a:lnSpc>
            </a:pPr>
            <a:r>
              <a:rPr lang="en-US" sz="3570">
                <a:solidFill>
                  <a:srgbClr val="344653"/>
                </a:solidFill>
                <a:latin typeface="Roboto"/>
                <a:ea typeface="Roboto"/>
                <a:cs typeface="Roboto"/>
                <a:sym typeface="Roboto"/>
              </a:rPr>
              <a:t>Lasting public value</a:t>
            </a:r>
          </a:p>
          <a:p>
            <a:pPr algn="l">
              <a:lnSpc>
                <a:spcPts val="4998"/>
              </a:lnSpc>
            </a:pPr>
            <a:endParaRPr lang="en-US" sz="3570">
              <a:solidFill>
                <a:srgbClr val="34465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535987" y="1726238"/>
            <a:ext cx="6386976" cy="2332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76"/>
              </a:lnSpc>
            </a:pPr>
            <a:r>
              <a:rPr lang="en-US" sz="5524" b="1" spc="88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THE LIBRARY’S IMPACT ON MISSOULA</a:t>
            </a:r>
          </a:p>
        </p:txBody>
      </p:sp>
      <p:sp>
        <p:nvSpPr>
          <p:cNvPr id="12" name="Freeform 12"/>
          <p:cNvSpPr/>
          <p:nvPr/>
        </p:nvSpPr>
        <p:spPr>
          <a:xfrm rot="5400000">
            <a:off x="1516076" y="5005039"/>
            <a:ext cx="295972" cy="256150"/>
          </a:xfrm>
          <a:custGeom>
            <a:avLst/>
            <a:gdLst/>
            <a:ahLst/>
            <a:cxnLst/>
            <a:rect l="l" t="t" r="r" b="b"/>
            <a:pathLst>
              <a:path w="295972" h="256150">
                <a:moveTo>
                  <a:pt x="0" y="0"/>
                </a:moveTo>
                <a:lnTo>
                  <a:pt x="295972" y="0"/>
                </a:lnTo>
                <a:lnTo>
                  <a:pt x="295972" y="256150"/>
                </a:lnTo>
                <a:lnTo>
                  <a:pt x="0" y="25615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5400000">
            <a:off x="1516076" y="6280962"/>
            <a:ext cx="295972" cy="256150"/>
          </a:xfrm>
          <a:custGeom>
            <a:avLst/>
            <a:gdLst/>
            <a:ahLst/>
            <a:cxnLst/>
            <a:rect l="l" t="t" r="r" b="b"/>
            <a:pathLst>
              <a:path w="295972" h="256150">
                <a:moveTo>
                  <a:pt x="0" y="0"/>
                </a:moveTo>
                <a:lnTo>
                  <a:pt x="295972" y="0"/>
                </a:lnTo>
                <a:lnTo>
                  <a:pt x="295972" y="256150"/>
                </a:lnTo>
                <a:lnTo>
                  <a:pt x="0" y="25615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5400000">
            <a:off x="1516076" y="6889457"/>
            <a:ext cx="295972" cy="256150"/>
          </a:xfrm>
          <a:custGeom>
            <a:avLst/>
            <a:gdLst/>
            <a:ahLst/>
            <a:cxnLst/>
            <a:rect l="l" t="t" r="r" b="b"/>
            <a:pathLst>
              <a:path w="295972" h="256150">
                <a:moveTo>
                  <a:pt x="0" y="0"/>
                </a:moveTo>
                <a:lnTo>
                  <a:pt x="295972" y="0"/>
                </a:lnTo>
                <a:lnTo>
                  <a:pt x="295972" y="256150"/>
                </a:lnTo>
                <a:lnTo>
                  <a:pt x="0" y="25615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 rot="5400000">
            <a:off x="1516076" y="5634386"/>
            <a:ext cx="295972" cy="256150"/>
          </a:xfrm>
          <a:custGeom>
            <a:avLst/>
            <a:gdLst/>
            <a:ahLst/>
            <a:cxnLst/>
            <a:rect l="l" t="t" r="r" b="b"/>
            <a:pathLst>
              <a:path w="295972" h="256150">
                <a:moveTo>
                  <a:pt x="0" y="0"/>
                </a:moveTo>
                <a:lnTo>
                  <a:pt x="295972" y="0"/>
                </a:lnTo>
                <a:lnTo>
                  <a:pt x="295972" y="256150"/>
                </a:lnTo>
                <a:lnTo>
                  <a:pt x="0" y="25615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48690"/>
            <a:ext cx="18288000" cy="12184380"/>
          </a:xfrm>
          <a:custGeom>
            <a:avLst/>
            <a:gdLst/>
            <a:ahLst/>
            <a:cxnLst/>
            <a:rect l="l" t="t" r="r" b="b"/>
            <a:pathLst>
              <a:path w="18288000" h="12184380">
                <a:moveTo>
                  <a:pt x="0" y="0"/>
                </a:moveTo>
                <a:lnTo>
                  <a:pt x="18288000" y="0"/>
                </a:lnTo>
                <a:lnTo>
                  <a:pt x="18288000" y="12184380"/>
                </a:lnTo>
                <a:lnTo>
                  <a:pt x="0" y="1218438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5000"/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165896" y="1028700"/>
            <a:ext cx="2093405" cy="4114800"/>
          </a:xfrm>
          <a:custGeom>
            <a:avLst/>
            <a:gdLst/>
            <a:ahLst/>
            <a:cxnLst/>
            <a:rect l="l" t="t" r="r" b="b"/>
            <a:pathLst>
              <a:path w="2093405" h="4114800">
                <a:moveTo>
                  <a:pt x="0" y="0"/>
                </a:moveTo>
                <a:lnTo>
                  <a:pt x="2093404" y="0"/>
                </a:lnTo>
                <a:lnTo>
                  <a:pt x="209340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8700" y="5143500"/>
            <a:ext cx="2093405" cy="4114800"/>
          </a:xfrm>
          <a:custGeom>
            <a:avLst/>
            <a:gdLst/>
            <a:ahLst/>
            <a:cxnLst/>
            <a:rect l="l" t="t" r="r" b="b"/>
            <a:pathLst>
              <a:path w="2093405" h="4114800">
                <a:moveTo>
                  <a:pt x="0" y="0"/>
                </a:moveTo>
                <a:lnTo>
                  <a:pt x="2093405" y="0"/>
                </a:lnTo>
                <a:lnTo>
                  <a:pt x="209340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028700" y="1548020"/>
            <a:ext cx="8740276" cy="870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66"/>
              </a:lnSpc>
            </a:pPr>
            <a:r>
              <a:rPr lang="en-US" sz="6151" b="1" spc="98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THANK YOU!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863503" y="6022803"/>
            <a:ext cx="7395797" cy="31192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998"/>
              </a:lnSpc>
            </a:pPr>
            <a:r>
              <a:rPr lang="en-US" sz="3570" b="1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Questions?</a:t>
            </a:r>
          </a:p>
          <a:p>
            <a:pPr algn="l">
              <a:lnSpc>
                <a:spcPts val="4998"/>
              </a:lnSpc>
            </a:pPr>
            <a:r>
              <a:rPr lang="en-US" sz="3570" b="1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406-721-2665</a:t>
            </a:r>
          </a:p>
          <a:p>
            <a:pPr algn="l">
              <a:lnSpc>
                <a:spcPts val="4998"/>
              </a:lnSpc>
            </a:pPr>
            <a:r>
              <a:rPr lang="en-US" sz="3570" b="1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missoulapubliclibrary.org</a:t>
            </a:r>
          </a:p>
          <a:p>
            <a:pPr algn="l">
              <a:lnSpc>
                <a:spcPts val="4998"/>
              </a:lnSpc>
            </a:pPr>
            <a:r>
              <a:rPr lang="en-US" sz="3570" b="1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mslaplib@missoulapubliclibrary.org</a:t>
            </a:r>
          </a:p>
          <a:p>
            <a:pPr algn="l">
              <a:lnSpc>
                <a:spcPts val="4998"/>
              </a:lnSpc>
            </a:pPr>
            <a:r>
              <a:rPr lang="en-US" sz="3570" b="1">
                <a:solidFill>
                  <a:srgbClr val="344653"/>
                </a:solidFill>
                <a:latin typeface="Roboto Bold"/>
                <a:ea typeface="Roboto Bold"/>
                <a:cs typeface="Roboto Bold"/>
                <a:sym typeface="Roboto Bold"/>
              </a:rPr>
              <a:t>455 E Main St, Missoula, MT 59802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A6511BE90BD3409F3BAECE42909539" ma:contentTypeVersion="14" ma:contentTypeDescription="Create a new document." ma:contentTypeScope="" ma:versionID="4594bedf8aace02e9ad154d291ebb41e">
  <xsd:schema xmlns:xsd="http://www.w3.org/2001/XMLSchema" xmlns:xs="http://www.w3.org/2001/XMLSchema" xmlns:p="http://schemas.microsoft.com/office/2006/metadata/properties" xmlns:ns2="40529776-1cc5-4192-899a-0fa85daeb57c" xmlns:ns3="579d4948-2972-4378-a243-8eee2ad2be64" targetNamespace="http://schemas.microsoft.com/office/2006/metadata/properties" ma:root="true" ma:fieldsID="d7ca0d7b6cab8ad97ed6daee736e1e0a" ns2:_="" ns3:_="">
    <xsd:import namespace="40529776-1cc5-4192-899a-0fa85daeb57c"/>
    <xsd:import namespace="579d4948-2972-4378-a243-8eee2ad2be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529776-1cc5-4192-899a-0fa85daeb5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03d0a904-fdcd-458a-a62f-7b2a24767b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9d4948-2972-4378-a243-8eee2ad2be6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4699319-ec62-4a4d-955e-56408b5b109b}" ma:internalName="TaxCatchAll" ma:showField="CatchAllData" ma:web="579d4948-2972-4378-a243-8eee2ad2be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79d4948-2972-4378-a243-8eee2ad2be64" xsi:nil="true"/>
    <lcf76f155ced4ddcb4097134ff3c332f xmlns="40529776-1cc5-4192-899a-0fa85daeb57c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8EA7025-A4D9-419F-A1CD-48F6FF901F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529776-1cc5-4192-899a-0fa85daeb57c"/>
    <ds:schemaRef ds:uri="579d4948-2972-4378-a243-8eee2ad2be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E5C5BCE-ED45-48D8-936A-6930E21658C1}">
  <ds:schemaRefs>
    <ds:schemaRef ds:uri="http://schemas.microsoft.com/office/2006/metadata/properties"/>
    <ds:schemaRef ds:uri="http://schemas.microsoft.com/office/infopath/2007/PartnerControls"/>
    <ds:schemaRef ds:uri="579d4948-2972-4378-a243-8eee2ad2be64"/>
    <ds:schemaRef ds:uri="40529776-1cc5-4192-899a-0fa85daeb57c"/>
  </ds:schemaRefs>
</ds:datastoreItem>
</file>

<file path=customXml/itemProps3.xml><?xml version="1.0" encoding="utf-8"?>
<ds:datastoreItem xmlns:ds="http://schemas.openxmlformats.org/officeDocument/2006/customXml" ds:itemID="{8CD72967-18AA-4E50-8A49-79E21D988F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MPL Community Presentation</dc:title>
  <cp:revision>17</cp:revision>
  <dcterms:created xsi:type="dcterms:W3CDTF">2006-08-16T00:00:00Z</dcterms:created>
  <dcterms:modified xsi:type="dcterms:W3CDTF">2026-07-09T16:03:56Z</dcterms:modified>
  <dc:identifier>DAHGxDtC1HQ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0x010100EEA6511BE90BD3409F3BAECE42909539</vt:lpwstr>
  </property>
  <property fmtid="{D5CDD505-2E9C-101B-9397-08002B2CF9AE}" pid="3" name="MediaServiceImageTags">
    <vt:lpwstr/>
  </property>
</Properties>
</file>